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49"/>
  </p:notesMasterIdLst>
  <p:sldIdLst>
    <p:sldId id="256" r:id="rId2"/>
    <p:sldId id="257" r:id="rId3"/>
    <p:sldId id="258" r:id="rId4"/>
    <p:sldId id="265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50" r:id="rId20"/>
    <p:sldId id="326" r:id="rId21"/>
    <p:sldId id="277" r:id="rId22"/>
    <p:sldId id="327" r:id="rId23"/>
    <p:sldId id="328" r:id="rId24"/>
    <p:sldId id="329" r:id="rId25"/>
    <p:sldId id="330" r:id="rId26"/>
    <p:sldId id="331" r:id="rId27"/>
    <p:sldId id="332" r:id="rId28"/>
    <p:sldId id="334" r:id="rId29"/>
    <p:sldId id="351" r:id="rId30"/>
    <p:sldId id="333" r:id="rId31"/>
    <p:sldId id="335" r:id="rId32"/>
    <p:sldId id="336" r:id="rId33"/>
    <p:sldId id="337" r:id="rId34"/>
    <p:sldId id="338" r:id="rId35"/>
    <p:sldId id="339" r:id="rId36"/>
    <p:sldId id="340" r:id="rId37"/>
    <p:sldId id="342" r:id="rId38"/>
    <p:sldId id="341" r:id="rId39"/>
    <p:sldId id="343" r:id="rId40"/>
    <p:sldId id="344" r:id="rId41"/>
    <p:sldId id="346" r:id="rId42"/>
    <p:sldId id="345" r:id="rId43"/>
    <p:sldId id="347" r:id="rId44"/>
    <p:sldId id="348" r:id="rId45"/>
    <p:sldId id="305" r:id="rId46"/>
    <p:sldId id="349" r:id="rId47"/>
    <p:sldId id="297" r:id="rId48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8" d="100"/>
          <a:sy n="128" d="100"/>
        </p:scale>
        <p:origin x="-336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265022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Manheim is</a:t>
            </a:r>
            <a:r>
              <a:rPr lang="en-US" baseline="0" dirty="0" smtClean="0"/>
              <a:t> the world’s leading provider of vehicle remarketing services.</a:t>
            </a:r>
          </a:p>
          <a:p>
            <a:r>
              <a:rPr lang="en-US" baseline="0" dirty="0" smtClean="0"/>
              <a:t>Over 110 locations worldwide in 16 countries, we handle nearly eight million vehicles annually.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This meta data tag in </a:t>
            </a:r>
            <a:r>
              <a:rPr lang="en-US" dirty="0" err="1" smtClean="0"/>
              <a:t>AndroidManifest</a:t>
            </a:r>
            <a:r>
              <a:rPr lang="en-US" baseline="0" dirty="0" smtClean="0"/>
              <a:t> will indicate the version of Play Services that was used in compilation.</a:t>
            </a:r>
            <a:endParaRPr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	</a:t>
            </a:r>
            <a:endParaRPr dirty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	</a:t>
            </a:r>
            <a:endParaRPr dirty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/>
              <a:t>	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marL="0" indent="19050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indent="304800" algn="ctr">
              <a:buSzPct val="100000"/>
              <a:defRPr sz="4800"/>
            </a:lvl1pPr>
            <a:lvl2pPr indent="304800" algn="ctr">
              <a:buSzPct val="100000"/>
              <a:defRPr sz="4800"/>
            </a:lvl2pPr>
            <a:lvl3pPr indent="304800" algn="ctr">
              <a:buSzPct val="100000"/>
              <a:defRPr sz="4800"/>
            </a:lvl3pPr>
            <a:lvl4pPr indent="304800" algn="ctr">
              <a:buSzPct val="100000"/>
              <a:defRPr sz="4800"/>
            </a:lvl4pPr>
            <a:lvl5pPr indent="304800" algn="ctr">
              <a:buSzPct val="100000"/>
              <a:defRPr sz="4800"/>
            </a:lvl5pPr>
            <a:lvl6pPr indent="304800" algn="ctr">
              <a:buSzPct val="100000"/>
              <a:defRPr sz="4800"/>
            </a:lvl6pPr>
            <a:lvl7pPr indent="304800" algn="ctr">
              <a:buSzPct val="100000"/>
              <a:defRPr sz="4800"/>
            </a:lvl7pPr>
            <a:lvl8pPr indent="304800" algn="ctr">
              <a:buSzPct val="100000"/>
              <a:defRPr sz="4800"/>
            </a:lvl8pPr>
            <a:lvl9pPr indent="304800" algn="ctr">
              <a:buSzPct val="100000"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285750" indent="-171450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marL="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 marL="0" indent="228600"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marL="342900" indent="-152400">
              <a:spcBef>
                <a:spcPts val="600"/>
              </a:spcBef>
              <a:buSzPct val="100000"/>
              <a:defRPr sz="3000"/>
            </a:lvl1pPr>
            <a:lvl2pPr marL="742950" indent="-133350">
              <a:spcBef>
                <a:spcPts val="480"/>
              </a:spcBef>
              <a:buSzPct val="100000"/>
              <a:defRPr sz="2400"/>
            </a:lvl2pPr>
            <a:lvl3pPr marL="1143000" indent="-76200">
              <a:spcBef>
                <a:spcPts val="480"/>
              </a:spcBef>
              <a:buSzPct val="100000"/>
              <a:defRPr sz="2400"/>
            </a:lvl3pPr>
            <a:lvl4pPr marL="1600200" indent="-114300">
              <a:spcBef>
                <a:spcPts val="360"/>
              </a:spcBef>
              <a:buSzPct val="100000"/>
              <a:defRPr sz="1800"/>
            </a:lvl4pPr>
            <a:lvl5pPr marL="2057400" indent="-114300">
              <a:spcBef>
                <a:spcPts val="360"/>
              </a:spcBef>
              <a:buSzPct val="100000"/>
              <a:defRPr sz="1800"/>
            </a:lvl5pPr>
            <a:lvl6pPr marL="2514600" indent="-114300">
              <a:spcBef>
                <a:spcPts val="360"/>
              </a:spcBef>
              <a:buSzPct val="100000"/>
              <a:defRPr sz="1800"/>
            </a:lvl6pPr>
            <a:lvl7pPr marL="2971800" indent="-114300">
              <a:spcBef>
                <a:spcPts val="360"/>
              </a:spcBef>
              <a:buSzPct val="100000"/>
              <a:defRPr sz="1800"/>
            </a:lvl7pPr>
            <a:lvl8pPr marL="3429000" indent="-114300">
              <a:spcBef>
                <a:spcPts val="360"/>
              </a:spcBef>
              <a:buSzPct val="100000"/>
              <a:defRPr sz="1800"/>
            </a:lvl8pPr>
            <a:lvl9pPr marL="3886200" indent="-114300"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p:transition/>
    </mc:Fallback>
  </mc:AlternateConten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duino.cc" TargetMode="External"/><Relationship Id="rId4" Type="http://schemas.openxmlformats.org/officeDocument/2006/relationships/hyperlink" Target="http://www.raspberrypi.org" TargetMode="External"/><Relationship Id="rId5" Type="http://schemas.openxmlformats.org/officeDocument/2006/relationships/hyperlink" Target="http://www.beagleboard.org" TargetMode="External"/><Relationship Id="rId6" Type="http://schemas.openxmlformats.org/officeDocument/2006/relationships/hyperlink" Target="http://webpy.org" TargetMode="External"/><Relationship Id="rId7" Type="http://schemas.openxmlformats.org/officeDocument/2006/relationships/hyperlink" Target="http://www.sparkfun.com" TargetMode="External"/><Relationship Id="rId8" Type="http://schemas.openxmlformats.org/officeDocument/2006/relationships/hyperlink" Target="http://www.adafruit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r">
              <a:buNone/>
            </a:pPr>
            <a:r>
              <a:rPr lang="en-US" dirty="0" smtClean="0"/>
              <a:t>Android and Robotics</a:t>
            </a:r>
            <a:endParaRPr lang="en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>
              <a:buNone/>
            </a:pPr>
            <a:r>
              <a:rPr lang="en-US" dirty="0" smtClean="0"/>
              <a:t>Make Stuff, Have Fun</a:t>
            </a:r>
            <a:endParaRPr lang="en" dirty="0"/>
          </a:p>
        </p:txBody>
      </p:sp>
      <p:sp>
        <p:nvSpPr>
          <p:cNvPr id="25" name="Shape 25"/>
          <p:cNvSpPr txBox="1"/>
          <p:nvPr/>
        </p:nvSpPr>
        <p:spPr>
          <a:xfrm>
            <a:off x="173475" y="4141753"/>
            <a:ext cx="4383351" cy="8056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dirty="0">
                <a:solidFill>
                  <a:schemeClr val="dk2"/>
                </a:solidFill>
              </a:rPr>
              <a:t>Jay </a:t>
            </a:r>
            <a:r>
              <a:rPr lang="en" dirty="0" smtClean="0">
                <a:solidFill>
                  <a:schemeClr val="dk2"/>
                </a:solidFill>
              </a:rPr>
              <a:t>Dellinger</a:t>
            </a:r>
            <a:endParaRPr lang="en-US" dirty="0" smtClean="0">
              <a:solidFill>
                <a:schemeClr val="dk2"/>
              </a:solidFill>
            </a:endParaRPr>
          </a:p>
          <a:p>
            <a:pPr lvl="0"/>
            <a:r>
              <a:rPr lang="en-US" dirty="0" err="1" smtClean="0">
                <a:solidFill>
                  <a:schemeClr val="dk2"/>
                </a:solidFill>
              </a:rPr>
              <a:t>google.com/+JayDellinger</a:t>
            </a:r>
            <a:endParaRPr lang="en" dirty="0">
              <a:solidFill>
                <a:schemeClr val="dk2"/>
              </a:solidFill>
            </a:endParaRPr>
          </a:p>
          <a:p>
            <a:pPr>
              <a:buNone/>
            </a:pPr>
            <a:r>
              <a:rPr lang="en-US" dirty="0" smtClean="0">
                <a:solidFill>
                  <a:schemeClr val="dk2"/>
                </a:solidFill>
              </a:rPr>
              <a:t>@</a:t>
            </a:r>
            <a:r>
              <a:rPr lang="en" dirty="0" smtClean="0">
                <a:solidFill>
                  <a:schemeClr val="dk2"/>
                </a:solidFill>
              </a:rPr>
              <a:t>DellingerTech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26" name="Shape 26"/>
          <p:cNvSpPr txBox="1"/>
          <p:nvPr/>
        </p:nvSpPr>
        <p:spPr>
          <a:xfrm>
            <a:off x="6435875" y="4581875"/>
            <a:ext cx="2498100" cy="4424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>
              <a:buNone/>
            </a:pPr>
            <a:r>
              <a:rPr lang="en-US" dirty="0" smtClean="0">
                <a:solidFill>
                  <a:schemeClr val="dk2"/>
                </a:solidFill>
              </a:rPr>
              <a:t>#</a:t>
            </a:r>
            <a:r>
              <a:rPr lang="en-US" dirty="0" err="1" smtClean="0">
                <a:solidFill>
                  <a:schemeClr val="dk2"/>
                </a:solidFill>
              </a:rPr>
              <a:t>AnDevCon</a:t>
            </a:r>
            <a:endParaRPr lang="en" dirty="0">
              <a:solidFill>
                <a:schemeClr val="dk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9833" y="256006"/>
            <a:ext cx="1138367" cy="1327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Embedded Android on custom boards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Standard Android device as an onboard controller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Standard Android device as a remote controller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Android as Robotics Platform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08740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Integration of multiple systems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Specialization of components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Inputs/outputs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Model-View-Controller</a:t>
            </a:r>
          </a:p>
          <a:p>
            <a:pPr marL="476250" indent="-285750">
              <a:buFont typeface="Arial"/>
              <a:buChar char="•"/>
            </a:pPr>
            <a:endParaRPr lang="en-US" sz="18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Robotics </a:t>
            </a:r>
            <a:r>
              <a:rPr lang="en-US" dirty="0" err="1" smtClean="0"/>
              <a:t>vs</a:t>
            </a:r>
            <a:r>
              <a:rPr lang="en-US" dirty="0" smtClean="0"/>
              <a:t> Software Concepts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84953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Problem: Large vehicle lots filled with cars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Goal: Timely information on vehicle location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Considerations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Hard wired sensor tracking (RFID)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Mobile scanning of RFID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Robotic approaches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Visual </a:t>
            </a:r>
            <a:r>
              <a:rPr lang="en-US" sz="1400" dirty="0" err="1" smtClean="0"/>
              <a:t>vs</a:t>
            </a:r>
            <a:r>
              <a:rPr lang="en-US" sz="1400" dirty="0" smtClean="0"/>
              <a:t> non-visual scanning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Autonomous </a:t>
            </a:r>
            <a:r>
              <a:rPr lang="en-US" sz="1400" dirty="0" err="1" smtClean="0"/>
              <a:t>vs</a:t>
            </a:r>
            <a:r>
              <a:rPr lang="en-US" sz="1400" dirty="0"/>
              <a:t> </a:t>
            </a:r>
            <a:r>
              <a:rPr lang="en-US" sz="1400" dirty="0" smtClean="0"/>
              <a:t>manual control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Application of external interests as potential solution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Innovation Day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54529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Problem: small vehicle controlled from my device with live video feed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Solution: Impossible! (let’s break this down a bit)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Components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Chassis with wheels and motors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Some way to control motors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Video stream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Android app as controller</a:t>
            </a:r>
          </a:p>
          <a:p>
            <a:pPr marL="876300" lvl="1" indent="-285750">
              <a:buFont typeface="Arial"/>
              <a:buChar char="•"/>
            </a:pPr>
            <a:endParaRPr lang="en-US" sz="1200" dirty="0"/>
          </a:p>
          <a:p>
            <a:pPr marL="190500" indent="0"/>
            <a:r>
              <a:rPr lang="en-US" sz="1800" dirty="0" smtClean="0"/>
              <a:t>This is a contrived example but serves to illustrate the process of developing prototype hardware.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Prototype Development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370919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No specific requirements around speed or terrain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Simple 4wd frame with motors (~$25)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For prototyping, opt for two wheels plus a caster for easier use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Tank-style steering does not work well with low powered motors</a:t>
            </a:r>
          </a:p>
          <a:p>
            <a:pPr marL="476250" indent="-285750">
              <a:buFont typeface="Arial"/>
              <a:buChar char="•"/>
            </a:pPr>
            <a:endParaRPr lang="en-US" sz="12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Rover Chassis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801" y="2966779"/>
            <a:ext cx="1641555" cy="164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9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Arduino</a:t>
            </a:r>
            <a:r>
              <a:rPr lang="en-US" sz="1800" dirty="0" smtClean="0"/>
              <a:t> </a:t>
            </a:r>
            <a:r>
              <a:rPr lang="en-US" sz="1800" dirty="0" err="1" smtClean="0"/>
              <a:t>vs</a:t>
            </a:r>
            <a:r>
              <a:rPr lang="en-US" sz="1800" dirty="0" smtClean="0"/>
              <a:t> Raspberry Pi </a:t>
            </a:r>
            <a:r>
              <a:rPr lang="en-US" sz="1800" dirty="0" err="1" smtClean="0"/>
              <a:t>vs</a:t>
            </a:r>
            <a:r>
              <a:rPr lang="en-US" sz="1800" dirty="0" smtClean="0"/>
              <a:t> </a:t>
            </a:r>
            <a:r>
              <a:rPr lang="en-US" sz="1800" dirty="0" err="1" smtClean="0"/>
              <a:t>Beaglebone</a:t>
            </a:r>
            <a:r>
              <a:rPr lang="en-US" sz="1800" dirty="0" smtClean="0"/>
              <a:t> Black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Decision factors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Experience with each platform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err="1" smtClean="0"/>
              <a:t>Arduino</a:t>
            </a:r>
            <a:r>
              <a:rPr lang="en-US" sz="1400" dirty="0" smtClean="0"/>
              <a:t> is easy to integrate with motors, connectivity via shields, video (not really)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Raspberry Pi has large community support, fewer GPIO pins, better multimedia, USB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err="1" smtClean="0"/>
              <a:t>Beaglebone</a:t>
            </a:r>
            <a:r>
              <a:rPr lang="en-US" sz="1400" dirty="0" smtClean="0"/>
              <a:t> Black has more pins for integration, more powerful than Raspberry Pi, smaller community support, USB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Microcontroller </a:t>
            </a:r>
            <a:r>
              <a:rPr lang="en-US" sz="1400" dirty="0" err="1" smtClean="0"/>
              <a:t>vs</a:t>
            </a:r>
            <a:r>
              <a:rPr lang="en-US" sz="1400" dirty="0" smtClean="0"/>
              <a:t> Microprocessor</a:t>
            </a:r>
          </a:p>
          <a:p>
            <a:pPr marL="876300" lvl="1" indent="-285750">
              <a:buFont typeface="Arial"/>
              <a:buChar char="•"/>
            </a:pPr>
            <a:endParaRPr lang="en-US" sz="1400" dirty="0"/>
          </a:p>
          <a:p>
            <a:pPr marL="476250" indent="-285750">
              <a:buFont typeface="Arial"/>
              <a:buChar char="•"/>
            </a:pPr>
            <a:r>
              <a:rPr lang="en-US" sz="2000" dirty="0" err="1" smtClean="0"/>
              <a:t>Arduino</a:t>
            </a:r>
            <a:r>
              <a:rPr lang="en-US" sz="2000" dirty="0" smtClean="0"/>
              <a:t> (~$25), Raspberry Pi (~$40), </a:t>
            </a:r>
            <a:r>
              <a:rPr lang="en-US" sz="2000" dirty="0" err="1" smtClean="0"/>
              <a:t>Beaglebone</a:t>
            </a:r>
            <a:r>
              <a:rPr lang="en-US" sz="2000" dirty="0" smtClean="0"/>
              <a:t> Black (~$55)</a:t>
            </a:r>
          </a:p>
          <a:p>
            <a:pPr marL="190500" indent="0"/>
            <a:endParaRPr lang="en-US" sz="12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Controlling motors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6353" y="977088"/>
            <a:ext cx="1831466" cy="122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74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Arduino</a:t>
            </a:r>
            <a:r>
              <a:rPr lang="en-US" sz="1800" dirty="0" smtClean="0"/>
              <a:t> not a good option</a:t>
            </a:r>
          </a:p>
          <a:p>
            <a:pPr marL="476250" indent="-285750">
              <a:buFont typeface="Arial"/>
              <a:buChar char="•"/>
            </a:pPr>
            <a:r>
              <a:rPr lang="en-US" sz="1800" b="1" dirty="0" smtClean="0"/>
              <a:t>Raspberry Pi has a dedicated camera connection (Camera ~$30)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Beaglebone</a:t>
            </a:r>
            <a:r>
              <a:rPr lang="en-US" sz="1800" dirty="0" smtClean="0"/>
              <a:t> Black would use a USB webcam</a:t>
            </a:r>
            <a:endParaRPr lang="en-US" sz="1200" dirty="0" smtClean="0"/>
          </a:p>
          <a:p>
            <a:pPr marL="190500" indent="0"/>
            <a:endParaRPr lang="en-US" sz="12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Providing video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07" y="3135464"/>
            <a:ext cx="2252478" cy="16905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742" y="3356777"/>
            <a:ext cx="1668742" cy="125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3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Handle control input for rover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Display video stream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Connectivity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err="1" smtClean="0"/>
              <a:t>WiFi</a:t>
            </a:r>
            <a:endParaRPr lang="en-US" sz="1400" dirty="0" smtClean="0"/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Bluetooth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Android Controller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460" y="2776284"/>
            <a:ext cx="1138367" cy="132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8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Assemble chassis and motors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Wire motors to </a:t>
            </a:r>
            <a:r>
              <a:rPr lang="en-US" sz="1800" dirty="0" err="1" smtClean="0"/>
              <a:t>Arduino</a:t>
            </a:r>
            <a:r>
              <a:rPr lang="en-US" sz="1800" dirty="0" smtClean="0"/>
              <a:t> for testing using a breadboard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Limit the current through the pins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H-bridge for motor control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err="1" smtClean="0"/>
              <a:t>Sparkfun</a:t>
            </a:r>
            <a:r>
              <a:rPr lang="en-US" sz="1400" dirty="0" smtClean="0"/>
              <a:t> Motor Driver 1A Dual (~$9)</a:t>
            </a:r>
          </a:p>
          <a:p>
            <a:pPr marL="590550" lvl="1" indent="0"/>
            <a:endParaRPr lang="en-US" sz="14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Let’s Get Started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485" y="2887404"/>
            <a:ext cx="2092547" cy="20925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178" y="2286329"/>
            <a:ext cx="2232704" cy="22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66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90550" lvl="1" indent="0"/>
            <a:endParaRPr lang="en-US" sz="14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Arduino</a:t>
            </a:r>
            <a:r>
              <a:rPr lang="en-US" dirty="0" smtClean="0"/>
              <a:t> UNO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435" y="1299828"/>
            <a:ext cx="5163180" cy="361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3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buNone/>
            </a:pP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Jay Dellinger</a:t>
            </a:r>
          </a:p>
          <a:p>
            <a:endParaRPr lang="en" sz="1800" dirty="0">
              <a:latin typeface="Arial"/>
              <a:ea typeface="Arial"/>
              <a:cs typeface="Arial"/>
              <a:sym typeface="Arial"/>
            </a:endParaRPr>
          </a:p>
          <a:p>
            <a:pPr marL="476250" lvl="0" indent="-285750" rtl="0">
              <a:buFont typeface="Arial"/>
              <a:buChar char="•"/>
            </a:pPr>
            <a:r>
              <a:rPr lang="en" sz="1800" dirty="0" smtClean="0">
                <a:latin typeface="Arial"/>
                <a:ea typeface="Arial"/>
                <a:cs typeface="Arial"/>
                <a:sym typeface="Arial"/>
              </a:rPr>
              <a:t>B.S</a:t>
            </a:r>
            <a:r>
              <a:rPr lang="en-US" sz="1800" dirty="0" smtClean="0"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800" dirty="0" smtClean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Aerospace Engineering</a:t>
            </a:r>
          </a:p>
          <a:p>
            <a:pPr marL="476250" lvl="0" indent="-285750" rtl="0">
              <a:buFont typeface="Arial"/>
              <a:buChar char="•"/>
            </a:pPr>
            <a:r>
              <a:rPr lang="en" sz="1800" dirty="0" smtClean="0">
                <a:latin typeface="Arial"/>
                <a:ea typeface="Arial"/>
                <a:cs typeface="Arial"/>
                <a:sym typeface="Arial"/>
              </a:rPr>
              <a:t>Lockheed </a:t>
            </a:r>
            <a:r>
              <a:rPr lang="en" sz="1800" dirty="0">
                <a:latin typeface="Arial"/>
                <a:ea typeface="Arial"/>
                <a:cs typeface="Arial"/>
                <a:sym typeface="Arial"/>
              </a:rPr>
              <a:t>Martin Aeronautical </a:t>
            </a:r>
            <a:r>
              <a:rPr lang="en" sz="1800" dirty="0" smtClean="0">
                <a:latin typeface="Arial"/>
                <a:ea typeface="Arial"/>
                <a:cs typeface="Arial"/>
                <a:sym typeface="Arial"/>
              </a:rPr>
              <a:t>Systems</a:t>
            </a:r>
            <a:r>
              <a:rPr lang="en-US" sz="1800" dirty="0" smtClean="0">
                <a:latin typeface="Arial"/>
                <a:ea typeface="Arial"/>
                <a:cs typeface="Arial"/>
                <a:sym typeface="Arial"/>
              </a:rPr>
              <a:t> (3 years)</a:t>
            </a:r>
            <a:endParaRPr lang="en" sz="1800" dirty="0">
              <a:latin typeface="Arial"/>
              <a:ea typeface="Arial"/>
              <a:cs typeface="Arial"/>
              <a:sym typeface="Arial"/>
            </a:endParaRPr>
          </a:p>
          <a:p>
            <a:pPr marL="476250" indent="-285750">
              <a:buFont typeface="Arial"/>
              <a:buChar char="•"/>
            </a:pPr>
            <a:r>
              <a:rPr lang="en" sz="1800" dirty="0" smtClean="0">
                <a:latin typeface="Arial"/>
                <a:ea typeface="Arial"/>
                <a:cs typeface="Arial"/>
                <a:sym typeface="Arial"/>
              </a:rPr>
              <a:t>Dellinger Technologies</a:t>
            </a:r>
            <a:r>
              <a:rPr lang="en-US" sz="1800" dirty="0" smtClean="0">
                <a:latin typeface="Arial"/>
                <a:ea typeface="Arial"/>
                <a:cs typeface="Arial"/>
                <a:sym typeface="Arial"/>
              </a:rPr>
              <a:t> LLC (</a:t>
            </a:r>
            <a:r>
              <a:rPr lang="en-US" sz="1800" dirty="0" smtClean="0">
                <a:latin typeface="Arial"/>
                <a:ea typeface="Arial"/>
                <a:cs typeface="Arial"/>
                <a:sym typeface="Arial"/>
              </a:rPr>
              <a:t>15 </a:t>
            </a:r>
            <a:r>
              <a:rPr lang="en-US" sz="1800" dirty="0" smtClean="0">
                <a:latin typeface="Arial"/>
                <a:ea typeface="Arial"/>
                <a:cs typeface="Arial"/>
                <a:sym typeface="Arial"/>
              </a:rPr>
              <a:t>years)</a:t>
            </a:r>
          </a:p>
          <a:p>
            <a:pPr marL="476250" lvl="0" indent="-285750">
              <a:buFont typeface="Arial"/>
              <a:buChar char="•"/>
            </a:pPr>
            <a:r>
              <a:rPr lang="en" sz="1800" dirty="0"/>
              <a:t>Manheim</a:t>
            </a:r>
            <a:r>
              <a:rPr lang="en-US" sz="1800" dirty="0"/>
              <a:t> (</a:t>
            </a:r>
            <a:r>
              <a:rPr lang="en-US" sz="1800" dirty="0" smtClean="0"/>
              <a:t>14 </a:t>
            </a:r>
            <a:r>
              <a:rPr lang="en-US" sz="1800" dirty="0"/>
              <a:t>years</a:t>
            </a:r>
            <a:r>
              <a:rPr lang="en-US" sz="1800" dirty="0" smtClean="0"/>
              <a:t>)</a:t>
            </a:r>
            <a:endParaRPr lang="en" sz="1800" dirty="0"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A Bit About Me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Arduino</a:t>
            </a:r>
            <a:r>
              <a:rPr lang="en-US" sz="1800" dirty="0" smtClean="0"/>
              <a:t> IDE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Set of C/C++ functions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/>
              <a:t>s</a:t>
            </a:r>
            <a:r>
              <a:rPr lang="en-US" sz="1800" dirty="0" smtClean="0"/>
              <a:t>etup()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loop()</a:t>
            </a:r>
          </a:p>
          <a:p>
            <a:pPr marL="590550" lvl="1" indent="0"/>
            <a:endParaRPr lang="en-US" sz="14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993" y="2311909"/>
            <a:ext cx="1647329" cy="164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82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STBY = 2;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AIN1 = 3;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AIN2 = 4;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PWMA = 5;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BIN1 = 6;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BIN2 = 7;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PWMB = 9;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MOTOR_LEFT = 1;</a:t>
            </a:r>
          </a:p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MOTOR_RIGHT = 2</a:t>
            </a:r>
            <a:r>
              <a:rPr lang="fr-FR" dirty="0" smtClean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SPEED = 200</a:t>
            </a:r>
            <a:r>
              <a:rPr lang="fr-FR" dirty="0" smtClean="0">
                <a:solidFill>
                  <a:srgbClr val="666666"/>
                </a:solidFill>
                <a:latin typeface="Menlo Regular"/>
                <a:cs typeface="Menlo Regular"/>
              </a:rPr>
              <a:t>;</a:t>
            </a:r>
          </a:p>
          <a:p>
            <a:endParaRPr lang="fr-FR" dirty="0">
              <a:solidFill>
                <a:srgbClr val="666666"/>
              </a:solidFill>
              <a:latin typeface="Menlo Regular"/>
              <a:cs typeface="Menlo Regular"/>
            </a:endParaRPr>
          </a:p>
          <a:p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fwdPin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= 12;</a:t>
            </a:r>
          </a:p>
          <a:p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const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int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Menlo Regular"/>
                <a:cs typeface="Menlo Regular"/>
              </a:rPr>
              <a:t>backPin</a:t>
            </a:r>
            <a:r>
              <a:rPr lang="fr-FR" dirty="0">
                <a:solidFill>
                  <a:srgbClr val="666666"/>
                </a:solidFill>
                <a:latin typeface="Menlo Regular"/>
                <a:cs typeface="Menlo Regular"/>
              </a:rPr>
              <a:t> = 11;</a:t>
            </a:r>
            <a:endParaRPr lang="en-US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4844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void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setup(){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Serial.begin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(9600);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//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motor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control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(STBY,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(PWMA,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(AIN1,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(AIN2,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(PWMB,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(BIN1,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(BIN2, OUTPUT);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//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button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inputs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fwdPin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, INPUT_PULLUP);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backPin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, INPUT_PULLUP);</a:t>
            </a:r>
          </a:p>
          <a:p>
            <a:r>
              <a:rPr lang="fr-FR" dirty="0" smtClean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412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enum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{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,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,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,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right,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  none</a:t>
            </a:r>
          </a:p>
          <a:p>
            <a:r>
              <a:rPr lang="fr-FR" dirty="0">
                <a:solidFill>
                  <a:schemeClr val="bg2"/>
                </a:solidFill>
                <a:latin typeface="Menlo Regular"/>
                <a:cs typeface="Menlo Regular"/>
              </a:rPr>
              <a:t>};</a:t>
            </a:r>
            <a:endParaRPr lang="en-US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9822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785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void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loop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state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getStateFromButtons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switch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(state){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case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goForward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break;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case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goBackward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break;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case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turnLeft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break;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case right: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turnRight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break;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default: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stopMotor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sz="1200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15181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046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getStateFromButtons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fwdPin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backPin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state = none;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if(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LOW &amp;&amp;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LOW){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state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else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if(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LOW){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state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else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if(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bwd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LOW){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state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else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state = none;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return state;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sz="1200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999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void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goForward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speed){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(MOTOR_LEFT, speed, 1);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(MOTOR_RIGHT, speed, 1);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Serial.println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("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");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void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goBackward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speed){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(MOTOR_LEFT, speed, 0);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(MOTOR_RIGHT, speed, 0);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Serial.println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("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");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sz="1200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0052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60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void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driveMotor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speed,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direction){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(STBY, HIGH);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boolean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inPin1 = LOW;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boolean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inPin2 = HIGH;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if(direction == 1){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inPin1 = HIGH;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inPin2 = LOW;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if(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MOTOR_LEFT){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(AIN1, inPin1);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(AIN2, inPin2);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analogWrite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(PWMA,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constrain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(speed, 0, 255)); 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else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if(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motor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== MOTOR_RIGHT){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(BIN1, inPin1);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(BIN2, inPin2);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analogWrite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(PWMB,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constrain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(speed, 0, 255)); 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sz="1200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70766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Raspberry Pi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602" y="1259697"/>
            <a:ext cx="5202463" cy="388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32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err="1"/>
              <a:t>Raspbian</a:t>
            </a:r>
            <a:endParaRPr lang="en-US" sz="1800" dirty="0"/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Python code with GPIO library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Web.py</a:t>
            </a:r>
            <a:r>
              <a:rPr lang="en-US" sz="1800" dirty="0" smtClean="0"/>
              <a:t> library to provide basic http endpoints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Use 3 pins to signal movement request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001 – forward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010 – backward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011 – left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100 – right</a:t>
            </a:r>
          </a:p>
          <a:p>
            <a:pPr marL="476250" indent="-285750">
              <a:buFont typeface="Arial"/>
              <a:buChar char="•"/>
            </a:pPr>
            <a:r>
              <a:rPr lang="en-US" sz="2000" dirty="0" smtClean="0"/>
              <a:t>Additional pin for status</a:t>
            </a: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Raspberry Pi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812" y="2748492"/>
            <a:ext cx="1688988" cy="203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4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General Robotics</a:t>
            </a:r>
            <a:endParaRPr lang="en" sz="1800" dirty="0"/>
          </a:p>
          <a:p>
            <a:pPr marL="476250" lvl="0" indent="-285750" rtl="0">
              <a:buFont typeface="Arial"/>
              <a:buChar char="•"/>
            </a:pPr>
            <a:r>
              <a:rPr lang="en-US" sz="1800" dirty="0" smtClean="0"/>
              <a:t>Android as robotic component</a:t>
            </a:r>
            <a:endParaRPr lang="en" sz="1800" dirty="0"/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Solving problems with robots</a:t>
            </a:r>
            <a:endParaRPr lang="en" sz="1800" dirty="0"/>
          </a:p>
          <a:p>
            <a:pPr marL="476250" lvl="0" indent="-285750" rtl="0">
              <a:buFont typeface="Arial"/>
              <a:buChar char="•"/>
            </a:pPr>
            <a:r>
              <a:rPr lang="en-US" sz="1800" dirty="0" smtClean="0"/>
              <a:t>Development of a prototype</a:t>
            </a:r>
          </a:p>
          <a:p>
            <a:pPr marL="876300" lvl="1" indent="-285750">
              <a:buFont typeface="Arial"/>
              <a:buChar char="•"/>
            </a:pPr>
            <a:r>
              <a:rPr lang="en-US" sz="1800" dirty="0" err="1" smtClean="0"/>
              <a:t>Arduino</a:t>
            </a:r>
            <a:endParaRPr lang="en-US" sz="1800" dirty="0" smtClean="0"/>
          </a:p>
          <a:p>
            <a:pPr marL="876300" lvl="1" indent="-285750">
              <a:buFont typeface="Arial"/>
              <a:buChar char="•"/>
            </a:pPr>
            <a:r>
              <a:rPr lang="en-US" sz="1800" dirty="0" smtClean="0"/>
              <a:t>Raspberry Pi</a:t>
            </a:r>
          </a:p>
          <a:p>
            <a:pPr marL="876300" lvl="1" indent="-285750">
              <a:buFont typeface="Arial"/>
              <a:buChar char="•"/>
            </a:pPr>
            <a:r>
              <a:rPr lang="en-US" sz="1800" dirty="0" smtClean="0"/>
              <a:t>Android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Wrap Up/Review</a:t>
            </a:r>
            <a:endParaRPr lang="en-US" sz="1800" dirty="0" smtClean="0"/>
          </a:p>
          <a:p>
            <a:endParaRPr lang="en" sz="1800" dirty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Agenda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Raspberry Pi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600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import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RPi.GPIO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as GPIO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init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GPIO.setmode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(GPIO.BCM)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GPIO.setup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(18, GPIO.OUT)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GPIO.setup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GPIO.OUT)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GPIO.setup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GPIO.OUT)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GPIO.setup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GPIO.OUT)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(18,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False)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False)</a:t>
            </a:r>
            <a:endParaRPr lang="en-US" sz="1200" dirty="0">
              <a:solidFill>
                <a:srgbClr val="666666"/>
              </a:solidFill>
              <a:latin typeface="Menlo Regular"/>
              <a:cs typeface="Menlo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72807" y="1379023"/>
            <a:ext cx="1716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over.py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82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Raspberry Pi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416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False)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right():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True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stop():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(23,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(24,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(25, False)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cleanup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GPIO.output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(18, False)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GPIO.cleanup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72807" y="1379023"/>
            <a:ext cx="1716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over.py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57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Raspberry Pi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416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import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atexit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, threading, time, web</a:t>
            </a: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from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rover import *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= None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state = 'stop'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urls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 (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'/(.*)', '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servicehandler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'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app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web.application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urls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globals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endParaRPr lang="fr-FR" sz="1200" dirty="0" smtClean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cleanup_rover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cleanup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if __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name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__ == "__main__":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atexit.register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cleanup_rover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init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app.run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72807" y="1379023"/>
            <a:ext cx="1716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over_service.py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16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Raspberry Pi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97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class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servicehandler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GET(self, action):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global state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reset_safety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if not action: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action = '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status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'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if action == '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':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forward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state = action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elif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action == '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':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backward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state = action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elif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action == '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':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left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state = action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elif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action == 'right':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right()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state = action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elif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action == 'stop':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	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safety_stop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return state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72807" y="1379023"/>
            <a:ext cx="1716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over_service.py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81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Programming Raspberry Pi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reset_safety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global 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</a:t>
            </a:r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if 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:</a:t>
            </a:r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	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timer.cancel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threading.Timer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(5,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safety_stop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timer.start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def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safety_stop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():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global state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stop()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state = 'stop'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	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timer.cancel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72807" y="1379023"/>
            <a:ext cx="1716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dirty="0" err="1" smtClean="0"/>
              <a:t>over_service.py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3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Updating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4154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ledPin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= 13;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pi0 = A0;</a:t>
            </a: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pi1 = A1;</a:t>
            </a: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pi2 = A2;</a:t>
            </a:r>
          </a:p>
          <a:p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const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pi3 = A3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//..in setup()..//</a:t>
            </a:r>
          </a:p>
          <a:p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ledPin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, OUTPUT);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//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raspberry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pi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comms</a:t>
            </a:r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(pi0, INPUT);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(pi1, INPUT);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(pi2, INPUT);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pinMode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(pi3, INPUT)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endParaRPr lang="fr-FR" sz="1200" dirty="0" smtClean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//..in </a:t>
            </a:r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loop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(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)..//</a:t>
            </a:r>
          </a:p>
          <a:p>
            <a:r>
              <a:rPr lang="fr-FR" sz="12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fr-FR" sz="1200" dirty="0" smtClean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state = </a:t>
            </a:r>
            <a:r>
              <a:rPr lang="fr-FR" sz="1200" dirty="0" err="1">
                <a:solidFill>
                  <a:schemeClr val="bg2"/>
                </a:solidFill>
                <a:latin typeface="Menlo Regular"/>
                <a:cs typeface="Menlo Regular"/>
              </a:rPr>
              <a:t>getStateFromButtons</a:t>
            </a:r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fr-FR" sz="12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fr-FR" sz="1200" b="1" dirty="0">
                <a:solidFill>
                  <a:schemeClr val="bg2"/>
                </a:solidFill>
                <a:latin typeface="Menlo Regular"/>
                <a:cs typeface="Menlo Regular"/>
              </a:rPr>
              <a:t>if(state == none){</a:t>
            </a:r>
          </a:p>
          <a:p>
            <a:r>
              <a:rPr lang="fr-FR" sz="1200" b="1" dirty="0">
                <a:solidFill>
                  <a:schemeClr val="bg2"/>
                </a:solidFill>
                <a:latin typeface="Menlo Regular"/>
                <a:cs typeface="Menlo Regular"/>
              </a:rPr>
              <a:t>    state = </a:t>
            </a:r>
            <a:r>
              <a:rPr lang="fr-FR" sz="1200" b="1" dirty="0" err="1">
                <a:solidFill>
                  <a:schemeClr val="bg2"/>
                </a:solidFill>
                <a:latin typeface="Menlo Regular"/>
                <a:cs typeface="Menlo Regular"/>
              </a:rPr>
              <a:t>getStateFromPi</a:t>
            </a:r>
            <a:r>
              <a:rPr lang="fr-FR" sz="1200" b="1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fr-FR" sz="1200" b="1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endParaRPr lang="fr-FR" sz="1200" dirty="0">
              <a:solidFill>
                <a:schemeClr val="bg2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6751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Updating </a:t>
            </a:r>
            <a:r>
              <a:rPr lang="en-US" dirty="0" err="1" smtClean="0"/>
              <a:t>Arduino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DriveState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getStateFromPi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p0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(pi0);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p1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(pi1);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p2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(pi2);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int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p3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digitalRead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(pi3);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if(p3 == HIGH){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ledPin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, HIGH);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if(p0 == HIGH &amp;&amp; p1 == LOW &amp;&amp; p2 == LOW){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return forward;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}else if(p0 == LOW &amp;&amp; p1 == HIGH &amp;&amp; p2 == LOW){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return backward;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}else if(p0 == HIGH &amp;&amp; p1 == HIGH &amp;&amp; p2 == LOW){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return left;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}else if(p0 == LOW &amp;&amp; p1 == LOW &amp;&amp; p2 == HIGH){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return right;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}else{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return none;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}else{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digitalWrite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ledPin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, LOW);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fr-FR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endParaRPr lang="fr-FR" sz="1100" dirty="0">
              <a:solidFill>
                <a:schemeClr val="bg2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1942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Run as an Access Point to avoid dynamic configuration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DHCP server on board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Static IP address</a:t>
            </a:r>
          </a:p>
          <a:p>
            <a:pPr marL="476250" indent="-285750">
              <a:buFont typeface="Arial"/>
              <a:buChar char="•"/>
            </a:pPr>
            <a:endParaRPr lang="en-US" sz="1800" dirty="0"/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Issues with drivers and configuration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 smtClean="0"/>
              <a:t>Patched version of </a:t>
            </a:r>
            <a:r>
              <a:rPr lang="en-US" sz="1400" dirty="0" err="1" smtClean="0"/>
              <a:t>hostapd</a:t>
            </a:r>
            <a:r>
              <a:rPr lang="en-US" sz="1400" dirty="0" smtClean="0"/>
              <a:t> with </a:t>
            </a:r>
            <a:r>
              <a:rPr lang="en-US" sz="1400" dirty="0" err="1" smtClean="0"/>
              <a:t>Edimax</a:t>
            </a:r>
            <a:r>
              <a:rPr lang="en-US" sz="1400" dirty="0" smtClean="0"/>
              <a:t> </a:t>
            </a:r>
            <a:r>
              <a:rPr lang="en-US" sz="1400" dirty="0" err="1" smtClean="0"/>
              <a:t>WiFi</a:t>
            </a:r>
            <a:r>
              <a:rPr lang="en-US" sz="1400" dirty="0" smtClean="0"/>
              <a:t> dongle</a:t>
            </a:r>
          </a:p>
          <a:p>
            <a:pPr marL="876300" lvl="1" indent="-285750">
              <a:buFont typeface="Arial"/>
              <a:buChar char="•"/>
            </a:pPr>
            <a:r>
              <a:rPr lang="en-US" sz="1400" dirty="0"/>
              <a:t>http://</a:t>
            </a:r>
            <a:r>
              <a:rPr lang="en-US" sz="1400" dirty="0" err="1"/>
              <a:t>goo.gl</a:t>
            </a:r>
            <a:r>
              <a:rPr lang="en-US" sz="1400" dirty="0"/>
              <a:t>/</a:t>
            </a:r>
            <a:r>
              <a:rPr lang="en-US" sz="1400" dirty="0" err="1"/>
              <a:t>HuamqV</a:t>
            </a:r>
            <a:endParaRPr lang="en-US" sz="14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Raspberry Pi </a:t>
            </a:r>
            <a:r>
              <a:rPr lang="en-US" dirty="0" err="1" smtClean="0"/>
              <a:t>WiFi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812" y="2748492"/>
            <a:ext cx="1688988" cy="203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4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err="1"/>
              <a:t>r</a:t>
            </a:r>
            <a:r>
              <a:rPr lang="en-US" sz="1800" dirty="0" err="1" smtClean="0"/>
              <a:t>aspistill</a:t>
            </a:r>
            <a:r>
              <a:rPr lang="en-US" sz="1800" dirty="0" smtClean="0"/>
              <a:t> and </a:t>
            </a:r>
            <a:r>
              <a:rPr lang="en-US" sz="1800" dirty="0" err="1" smtClean="0"/>
              <a:t>raspivid</a:t>
            </a:r>
            <a:endParaRPr lang="en-US" sz="1800" dirty="0" smtClean="0"/>
          </a:p>
          <a:p>
            <a:pPr marL="476250" indent="-285750">
              <a:buFont typeface="Arial"/>
              <a:buChar char="•"/>
            </a:pPr>
            <a:r>
              <a:rPr lang="en-US" sz="1800" dirty="0" err="1" smtClean="0"/>
              <a:t>mjpg_streamer</a:t>
            </a:r>
            <a:endParaRPr lang="en-US" sz="1800" dirty="0" smtClean="0"/>
          </a:p>
          <a:p>
            <a:pPr marL="876300" lvl="1" indent="-285750">
              <a:buFont typeface="Arial"/>
              <a:buChar char="•"/>
            </a:pPr>
            <a:r>
              <a:rPr lang="en-US" sz="1400" dirty="0"/>
              <a:t>http://</a:t>
            </a:r>
            <a:r>
              <a:rPr lang="en-US" sz="1400" dirty="0" err="1"/>
              <a:t>goo.gl</a:t>
            </a:r>
            <a:r>
              <a:rPr lang="en-US" sz="1400" dirty="0"/>
              <a:t>/52T8nm</a:t>
            </a:r>
            <a:endParaRPr lang="en-US" sz="1400" dirty="0" smtClean="0"/>
          </a:p>
          <a:p>
            <a:pPr marL="476250" indent="-285750">
              <a:buFont typeface="Arial"/>
              <a:buChar char="•"/>
            </a:pPr>
            <a:endParaRPr lang="en-US" sz="1800" dirty="0" smtClean="0"/>
          </a:p>
          <a:p>
            <a:pPr marL="190500" indent="0"/>
            <a:r>
              <a:rPr lang="en-US" sz="1200" dirty="0" err="1">
                <a:latin typeface="Menlo Bold"/>
                <a:cs typeface="Menlo Bold"/>
              </a:rPr>
              <a:t>mkdir</a:t>
            </a:r>
            <a:r>
              <a:rPr lang="en-US" sz="1200" dirty="0">
                <a:latin typeface="Menlo Bold"/>
                <a:cs typeface="Menlo Bold"/>
              </a:rPr>
              <a:t> /</a:t>
            </a:r>
            <a:r>
              <a:rPr lang="en-US" sz="1200" dirty="0" err="1">
                <a:latin typeface="Menlo Bold"/>
                <a:cs typeface="Menlo Bold"/>
              </a:rPr>
              <a:t>tmp</a:t>
            </a:r>
            <a:r>
              <a:rPr lang="en-US" sz="1200" dirty="0">
                <a:latin typeface="Menlo Bold"/>
                <a:cs typeface="Menlo Bold"/>
              </a:rPr>
              <a:t>/</a:t>
            </a:r>
            <a:r>
              <a:rPr lang="en-US" sz="1200" dirty="0" smtClean="0">
                <a:latin typeface="Menlo Bold"/>
                <a:cs typeface="Menlo Bold"/>
              </a:rPr>
              <a:t>stream</a:t>
            </a:r>
          </a:p>
          <a:p>
            <a:pPr marL="190500" indent="0"/>
            <a:r>
              <a:rPr lang="en-US" sz="1200" dirty="0" err="1" smtClean="0">
                <a:latin typeface="Menlo Bold"/>
                <a:cs typeface="Menlo Bold"/>
              </a:rPr>
              <a:t>raspistill</a:t>
            </a:r>
            <a:r>
              <a:rPr lang="en-US" sz="1200" dirty="0" smtClean="0">
                <a:latin typeface="Menlo Bold"/>
                <a:cs typeface="Menlo Bold"/>
              </a:rPr>
              <a:t> </a:t>
            </a:r>
            <a:r>
              <a:rPr lang="en-US" sz="1200" dirty="0">
                <a:latin typeface="Menlo Bold"/>
                <a:cs typeface="Menlo Bold"/>
              </a:rPr>
              <a:t>--</a:t>
            </a:r>
            <a:r>
              <a:rPr lang="en-US" sz="1200" dirty="0" err="1">
                <a:latin typeface="Menlo Bold"/>
                <a:cs typeface="Menlo Bold"/>
              </a:rPr>
              <a:t>nopreview</a:t>
            </a:r>
            <a:r>
              <a:rPr lang="en-US" sz="1200" dirty="0">
                <a:latin typeface="Menlo Bold"/>
                <a:cs typeface="Menlo Bold"/>
              </a:rPr>
              <a:t> -w 640 -h 480 -q 5 -o /</a:t>
            </a:r>
            <a:r>
              <a:rPr lang="en-US" sz="1200" dirty="0" err="1">
                <a:latin typeface="Menlo Bold"/>
                <a:cs typeface="Menlo Bold"/>
              </a:rPr>
              <a:t>tmp</a:t>
            </a:r>
            <a:r>
              <a:rPr lang="en-US" sz="1200" dirty="0">
                <a:latin typeface="Menlo Bold"/>
                <a:cs typeface="Menlo Bold"/>
              </a:rPr>
              <a:t>/stream/</a:t>
            </a:r>
            <a:r>
              <a:rPr lang="en-US" sz="1200" dirty="0" err="1">
                <a:latin typeface="Menlo Bold"/>
                <a:cs typeface="Menlo Bold"/>
              </a:rPr>
              <a:t>pic.jpg</a:t>
            </a:r>
            <a:r>
              <a:rPr lang="en-US" sz="1200" dirty="0">
                <a:latin typeface="Menlo Bold"/>
                <a:cs typeface="Menlo Bold"/>
              </a:rPr>
              <a:t> -</a:t>
            </a:r>
            <a:r>
              <a:rPr lang="en-US" sz="1200" dirty="0" err="1">
                <a:latin typeface="Menlo Bold"/>
                <a:cs typeface="Menlo Bold"/>
              </a:rPr>
              <a:t>tl</a:t>
            </a:r>
            <a:r>
              <a:rPr lang="en-US" sz="1200" dirty="0">
                <a:latin typeface="Menlo Bold"/>
                <a:cs typeface="Menlo Bold"/>
              </a:rPr>
              <a:t> 100 -t 9999999 -</a:t>
            </a:r>
            <a:r>
              <a:rPr lang="en-US" sz="1200" dirty="0" err="1">
                <a:latin typeface="Menlo Bold"/>
                <a:cs typeface="Menlo Bold"/>
              </a:rPr>
              <a:t>th</a:t>
            </a:r>
            <a:r>
              <a:rPr lang="en-US" sz="1200" dirty="0">
                <a:latin typeface="Menlo Bold"/>
                <a:cs typeface="Menlo Bold"/>
              </a:rPr>
              <a:t> 0:0:0 </a:t>
            </a:r>
            <a:r>
              <a:rPr lang="en-US" sz="1200" dirty="0" smtClean="0">
                <a:latin typeface="Menlo Bold"/>
                <a:cs typeface="Menlo Bold"/>
              </a:rPr>
              <a:t>&amp;</a:t>
            </a:r>
          </a:p>
          <a:p>
            <a:pPr marL="190500" indent="0"/>
            <a:endParaRPr lang="en-US" sz="1200" dirty="0" smtClean="0">
              <a:latin typeface="Menlo Bold"/>
              <a:cs typeface="Menlo Bold"/>
            </a:endParaRPr>
          </a:p>
          <a:p>
            <a:pPr marL="190500" indent="0"/>
            <a:r>
              <a:rPr lang="en-US" sz="1200" dirty="0">
                <a:latin typeface="Menlo Bold"/>
                <a:cs typeface="Menlo Bold"/>
              </a:rPr>
              <a:t>LD_LIBRARY_PATH=/</a:t>
            </a:r>
            <a:r>
              <a:rPr lang="en-US" sz="1200" dirty="0" err="1">
                <a:latin typeface="Menlo Bold"/>
                <a:cs typeface="Menlo Bold"/>
              </a:rPr>
              <a:t>usr</a:t>
            </a:r>
            <a:r>
              <a:rPr lang="en-US" sz="1200" dirty="0">
                <a:latin typeface="Menlo Bold"/>
                <a:cs typeface="Menlo Bold"/>
              </a:rPr>
              <a:t>/local/lib /</a:t>
            </a:r>
            <a:r>
              <a:rPr lang="en-US" sz="1200" dirty="0" err="1">
                <a:latin typeface="Menlo Bold"/>
                <a:cs typeface="Menlo Bold"/>
              </a:rPr>
              <a:t>usr</a:t>
            </a:r>
            <a:r>
              <a:rPr lang="en-US" sz="1200" dirty="0">
                <a:latin typeface="Menlo Bold"/>
                <a:cs typeface="Menlo Bold"/>
              </a:rPr>
              <a:t>/local/bin/</a:t>
            </a:r>
            <a:r>
              <a:rPr lang="en-US" sz="1200" dirty="0" err="1">
                <a:latin typeface="Menlo Bold"/>
                <a:cs typeface="Menlo Bold"/>
              </a:rPr>
              <a:t>mjpg_streamer</a:t>
            </a:r>
            <a:r>
              <a:rPr lang="en-US" sz="1200" dirty="0">
                <a:latin typeface="Menlo Bold"/>
                <a:cs typeface="Menlo Bold"/>
              </a:rPr>
              <a:t> -</a:t>
            </a:r>
            <a:r>
              <a:rPr lang="en-US" sz="1200" dirty="0" err="1">
                <a:latin typeface="Menlo Bold"/>
                <a:cs typeface="Menlo Bold"/>
              </a:rPr>
              <a:t>i</a:t>
            </a:r>
            <a:r>
              <a:rPr lang="en-US" sz="1200" dirty="0">
                <a:latin typeface="Menlo Bold"/>
                <a:cs typeface="Menlo Bold"/>
              </a:rPr>
              <a:t> "</a:t>
            </a:r>
            <a:r>
              <a:rPr lang="en-US" sz="1200" dirty="0" err="1">
                <a:latin typeface="Menlo Bold"/>
                <a:cs typeface="Menlo Bold"/>
              </a:rPr>
              <a:t>input_file.so</a:t>
            </a:r>
            <a:r>
              <a:rPr lang="en-US" sz="1200" dirty="0">
                <a:latin typeface="Menlo Bold"/>
                <a:cs typeface="Menlo Bold"/>
              </a:rPr>
              <a:t> -f /</a:t>
            </a:r>
            <a:r>
              <a:rPr lang="en-US" sz="1200" dirty="0" err="1">
                <a:latin typeface="Menlo Bold"/>
                <a:cs typeface="Menlo Bold"/>
              </a:rPr>
              <a:t>tmp</a:t>
            </a:r>
            <a:r>
              <a:rPr lang="en-US" sz="1200" dirty="0">
                <a:latin typeface="Menlo Bold"/>
                <a:cs typeface="Menlo Bold"/>
              </a:rPr>
              <a:t>/stream -n </a:t>
            </a:r>
            <a:r>
              <a:rPr lang="en-US" sz="1200" dirty="0" err="1">
                <a:latin typeface="Menlo Bold"/>
                <a:cs typeface="Menlo Bold"/>
              </a:rPr>
              <a:t>pic.jpg</a:t>
            </a:r>
            <a:r>
              <a:rPr lang="en-US" sz="1200" dirty="0">
                <a:latin typeface="Menlo Bold"/>
                <a:cs typeface="Menlo Bold"/>
              </a:rPr>
              <a:t>" -o "</a:t>
            </a:r>
            <a:r>
              <a:rPr lang="en-US" sz="1200" dirty="0" err="1">
                <a:latin typeface="Menlo Bold"/>
                <a:cs typeface="Menlo Bold"/>
              </a:rPr>
              <a:t>output_http.so</a:t>
            </a:r>
            <a:r>
              <a:rPr lang="en-US" sz="1200" dirty="0">
                <a:latin typeface="Menlo Bold"/>
                <a:cs typeface="Menlo Bold"/>
              </a:rPr>
              <a:t> -w /</a:t>
            </a:r>
            <a:r>
              <a:rPr lang="en-US" sz="1200" dirty="0" err="1">
                <a:latin typeface="Menlo Bold"/>
                <a:cs typeface="Menlo Bold"/>
              </a:rPr>
              <a:t>usr</a:t>
            </a:r>
            <a:r>
              <a:rPr lang="en-US" sz="1200" dirty="0">
                <a:latin typeface="Menlo Bold"/>
                <a:cs typeface="Menlo Bold"/>
              </a:rPr>
              <a:t>/local/www -p 8081" &amp;</a:t>
            </a:r>
          </a:p>
          <a:p>
            <a:pPr marL="190500" indent="0"/>
            <a:endParaRPr lang="en-US" sz="1200" dirty="0">
              <a:latin typeface="Menlo Bold"/>
              <a:cs typeface="Menlo Bold"/>
            </a:endParaRP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Raspberry Pi Camera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285" y="813633"/>
            <a:ext cx="2438700" cy="182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50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Basic UI with buttons and </a:t>
            </a:r>
            <a:r>
              <a:rPr lang="en-US" sz="1800" dirty="0" err="1" smtClean="0"/>
              <a:t>webview</a:t>
            </a:r>
            <a:endParaRPr lang="en-US" sz="1800" dirty="0" smtClean="0"/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Add click handlers for movements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Add way to repeatedly send state</a:t>
            </a:r>
            <a:endParaRPr lang="en-US" sz="1400" dirty="0" smtClean="0"/>
          </a:p>
          <a:p>
            <a:pPr marL="476250" indent="-285750">
              <a:buFont typeface="Arial"/>
              <a:buChar char="•"/>
            </a:pPr>
            <a:endParaRPr lang="en-US" sz="1800" dirty="0" smtClean="0"/>
          </a:p>
          <a:p>
            <a:pPr marL="190500" indent="0"/>
            <a:endParaRPr lang="en-US" sz="1200" dirty="0">
              <a:latin typeface="Menlo Bold"/>
              <a:cs typeface="Menlo Bold"/>
            </a:endParaRP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Android Controller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303" y="2857637"/>
            <a:ext cx="3530497" cy="21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50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lang="en-US" sz="1800" dirty="0" smtClean="0"/>
          </a:p>
          <a:p>
            <a:endParaRPr lang="en-US" sz="1800" dirty="0" smtClean="0"/>
          </a:p>
          <a:p>
            <a:r>
              <a:rPr lang="en-US" sz="2000" b="1" dirty="0" smtClean="0"/>
              <a:t>Robot </a:t>
            </a:r>
          </a:p>
          <a:p>
            <a:r>
              <a:rPr lang="en-US" sz="1800" i="1" dirty="0" smtClean="0"/>
              <a:t>“a machine that can do the work of a person and that works automatically or is controlled by a computer.”</a:t>
            </a:r>
          </a:p>
          <a:p>
            <a:pPr algn="r"/>
            <a:endParaRPr lang="en-US" sz="1000" i="1" dirty="0" smtClean="0"/>
          </a:p>
          <a:p>
            <a:pPr algn="r"/>
            <a:endParaRPr lang="en-US" sz="1000" i="1" dirty="0"/>
          </a:p>
          <a:p>
            <a:pPr algn="r"/>
            <a:endParaRPr lang="en-US" sz="1000" i="1" dirty="0" smtClean="0"/>
          </a:p>
          <a:p>
            <a:pPr algn="r"/>
            <a:endParaRPr lang="en-US" sz="1000" i="1" dirty="0"/>
          </a:p>
          <a:p>
            <a:pPr algn="r"/>
            <a:r>
              <a:rPr lang="en-US" sz="1000" i="1" dirty="0" smtClean="0"/>
              <a:t>-Merriam-Webster</a:t>
            </a:r>
            <a:endParaRPr lang="en-US" sz="1000" i="1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General Robotics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3255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RoverManager.java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private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long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lastUpdate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private String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lastCommand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State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State.Stop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public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enum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State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Forward("forward"),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Backward("backward"),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Left("left"),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Right("right"),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Stop("stop");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private String action;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private State(String action){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this.action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action;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public String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getAction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return action;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 Public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State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getState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return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46027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RoverManager.java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public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void forward(){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State.Forward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public void backward(){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State.Backward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public void left(){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State.Left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public void right(){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State.Right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public void stop(){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State.Stop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 private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String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buildUrl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return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String.format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("http://192.168.3.1:8080/%s",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currentState.getAction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58453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RoverManager.java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public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void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sendUpdate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//call service on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RPi</a:t>
            </a:r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try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String command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buildUrl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long now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System.currentTimeMillis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if(command != null &amp;&amp; (!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command.equals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lastCommand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) || now -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lastUpdate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&gt; 4000)){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Log.i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MainActivity.TAG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, "Sending update: "+command);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HttpClient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httpclient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new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DefaultHttpClient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HttpResponse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response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httpclient.execute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(new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HttpGet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buildUrl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()));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StatusLine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statusLine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response.getStatusLine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if 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statusLine.getStatusCode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 ==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HttpStatus.SC_OK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) {</a:t>
            </a:r>
          </a:p>
          <a:p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	         /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/..more logic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lastUpdate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System.currentTimeMillis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lastCommand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command;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} else {</a:t>
            </a:r>
          </a:p>
          <a:p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                 </a:t>
            </a:r>
            <a:r>
              <a:rPr lang="en-US" sz="1100" dirty="0" err="1" smtClean="0">
                <a:solidFill>
                  <a:schemeClr val="bg2"/>
                </a:solidFill>
                <a:latin typeface="Menlo Regular"/>
                <a:cs typeface="Menlo Regular"/>
              </a:rPr>
              <a:t>response.getEntity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().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getContent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().close();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}catch(Exception e){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Log.e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MainActivity.TAG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, "exception sending update", e);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}</a:t>
            </a:r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92079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MainActivity.java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Handler 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handler = new Handler();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Runnable updater = new Runnable()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@Override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public void run()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AsyncTask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updaterTask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= new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AsyncTask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@Override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protected Object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doInBackground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(Object[] objects)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roverManager.sendUpdate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return null;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@Override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protected void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onPostExecute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(Object o)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super.onPostExecute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(o);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if(active)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handler.postDelayed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(updater, 20);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};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updaterTask.execute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}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};</a:t>
            </a:r>
          </a:p>
        </p:txBody>
      </p:sp>
    </p:spTree>
    <p:extLst>
      <p:ext uri="{BB962C8B-B14F-4D97-AF65-F5344CB8AC3E}">
        <p14:creationId xmlns:p14="http://schemas.microsoft.com/office/powerpoint/2010/main" val="362957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err="1" smtClean="0"/>
              <a:t>MainActivity.java</a:t>
            </a:r>
            <a:endParaRPr lang="en" sz="3600" dirty="0"/>
          </a:p>
        </p:txBody>
      </p:sp>
      <p:sp>
        <p:nvSpPr>
          <p:cNvPr id="2" name="Rectangle 1"/>
          <p:cNvSpPr/>
          <p:nvPr/>
        </p:nvSpPr>
        <p:spPr>
          <a:xfrm>
            <a:off x="280133" y="1156768"/>
            <a:ext cx="8646764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</a:t>
            </a:r>
            <a:r>
              <a:rPr lang="en-US" sz="1100" dirty="0" smtClean="0">
                <a:solidFill>
                  <a:schemeClr val="bg2"/>
                </a:solidFill>
                <a:latin typeface="Menlo Regular"/>
                <a:cs typeface="Menlo Regular"/>
              </a:rPr>
              <a:t>   @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Override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protected void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onResume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super.onResume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webView.loadUrl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("http://192.168.3.1:8081/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stream_simple.html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");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active = true;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handler.post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(updater);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  <a:p>
            <a:endParaRPr lang="en-US" sz="1100" dirty="0">
              <a:solidFill>
                <a:schemeClr val="bg2"/>
              </a:solidFill>
              <a:latin typeface="Menlo Regular"/>
              <a:cs typeface="Menlo Regular"/>
            </a:endParaRP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@Override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protected void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onPause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 {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</a:t>
            </a:r>
            <a:r>
              <a:rPr lang="en-US" sz="1100" dirty="0" err="1">
                <a:solidFill>
                  <a:schemeClr val="bg2"/>
                </a:solidFill>
                <a:latin typeface="Menlo Regular"/>
                <a:cs typeface="Menlo Regular"/>
              </a:rPr>
              <a:t>super.onPause</a:t>
            </a:r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();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    active = false;</a:t>
            </a:r>
          </a:p>
          <a:p>
            <a:r>
              <a:rPr lang="en-US" sz="1100" dirty="0">
                <a:solidFill>
                  <a:schemeClr val="bg2"/>
                </a:solidFill>
                <a:latin typeface="Menlo Regular"/>
                <a:cs typeface="Menlo Regular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59123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647700" indent="-457200">
              <a:buFont typeface="Arial"/>
              <a:buChar char="•"/>
            </a:pPr>
            <a:r>
              <a:rPr lang="en-US" sz="1800" dirty="0" smtClean="0"/>
              <a:t>Functions as desired (mostly)</a:t>
            </a:r>
            <a:endParaRPr lang="en-US" sz="1800" dirty="0" smtClean="0"/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Multi-client access is broken</a:t>
            </a:r>
            <a:endParaRPr lang="en-US" sz="1800" dirty="0" smtClean="0"/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Power sources are a bit over the top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Chassis maneuverability is disappointing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Consider </a:t>
            </a:r>
            <a:r>
              <a:rPr lang="en-US" sz="1800" dirty="0" err="1" smtClean="0"/>
              <a:t>Beaglebone</a:t>
            </a:r>
            <a:r>
              <a:rPr lang="en-US" sz="1800" dirty="0" smtClean="0"/>
              <a:t> Black for more processing power and consolidation of components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Polish UI; Add sensor inputs from Android device? (</a:t>
            </a:r>
            <a:r>
              <a:rPr lang="en-US" sz="1800" dirty="0" err="1" smtClean="0"/>
              <a:t>Accel</a:t>
            </a:r>
            <a:r>
              <a:rPr lang="en-US" sz="1800" dirty="0" smtClean="0"/>
              <a:t>, BT joystick)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On board sensors for autonomous logic. (sonar, light sensor, </a:t>
            </a:r>
            <a:r>
              <a:rPr lang="en-US" sz="1800" dirty="0" err="1" smtClean="0"/>
              <a:t>etc</a:t>
            </a:r>
            <a:r>
              <a:rPr lang="en-US" sz="1800" dirty="0" smtClean="0"/>
              <a:t>)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Miniaturization with smaller microcontrollers; custom circuit boards.</a:t>
            </a:r>
            <a:endParaRPr lang="en-US" sz="1800" dirty="0" smtClean="0"/>
          </a:p>
        </p:txBody>
      </p: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sz="3600" dirty="0" smtClean="0"/>
              <a:t>Prototype State and Future</a:t>
            </a:r>
            <a:endParaRPr lang="en" sz="3600" dirty="0"/>
          </a:p>
        </p:txBody>
      </p:sp>
    </p:spTree>
    <p:extLst>
      <p:ext uri="{BB962C8B-B14F-4D97-AF65-F5344CB8AC3E}">
        <p14:creationId xmlns:p14="http://schemas.microsoft.com/office/powerpoint/2010/main" val="425686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647700" indent="-457200">
              <a:buFont typeface="Arial"/>
              <a:buChar char="•"/>
            </a:pPr>
            <a:r>
              <a:rPr lang="en-US" sz="1800" dirty="0" smtClean="0"/>
              <a:t>Robotics can be a fun and exciting outlet for trying new ideas.</a:t>
            </a:r>
            <a:endParaRPr lang="en-US" sz="1800" dirty="0" smtClean="0"/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The same processes and concepts you use for software development really kind of apply to hardware also.</a:t>
            </a:r>
          </a:p>
          <a:p>
            <a:pPr marL="1047750" lvl="1" indent="-457200">
              <a:buFont typeface="Arial"/>
              <a:buChar char="•"/>
            </a:pPr>
            <a:r>
              <a:rPr lang="en-US" sz="1400" dirty="0" smtClean="0"/>
              <a:t>Break problems into smaller, more manageable tasks</a:t>
            </a:r>
          </a:p>
          <a:p>
            <a:pPr marL="1047750" lvl="1" indent="-457200">
              <a:buFont typeface="Arial"/>
              <a:buChar char="•"/>
            </a:pPr>
            <a:r>
              <a:rPr lang="en-US" sz="1400" dirty="0" smtClean="0"/>
              <a:t>Define reusable interfaces, decouple functionality, componentize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We worked through a sample prototype with less than a couple hundred dollars in materials.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Whatever your interests, keep your eyes open for opportunities to take advantage of them.</a:t>
            </a:r>
          </a:p>
          <a:p>
            <a:pPr marL="647700" indent="-457200">
              <a:buFont typeface="Arial"/>
              <a:buChar char="•"/>
            </a:pPr>
            <a:r>
              <a:rPr lang="en-US" sz="1800" dirty="0" smtClean="0"/>
              <a:t>Buy some hardware, hack it together, see what happens.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sz="3600" dirty="0" smtClean="0"/>
              <a:t>Wrap Up</a:t>
            </a:r>
            <a:endParaRPr lang="en" sz="3600" dirty="0"/>
          </a:p>
        </p:txBody>
      </p:sp>
    </p:spTree>
    <p:extLst>
      <p:ext uri="{BB962C8B-B14F-4D97-AF65-F5344CB8AC3E}">
        <p14:creationId xmlns:p14="http://schemas.microsoft.com/office/powerpoint/2010/main" val="293321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90500" indent="0" algn="ctr"/>
            <a:r>
              <a:rPr lang="en-US" sz="4000" b="1" dirty="0" smtClean="0"/>
              <a:t>Questions?</a:t>
            </a:r>
            <a:endParaRPr lang="en-US" sz="4000" b="1" dirty="0" smtClean="0"/>
          </a:p>
          <a:p>
            <a:pPr marL="190500" indent="0" algn="ctr"/>
            <a:endParaRPr lang="en-US" sz="1400" dirty="0" smtClean="0"/>
          </a:p>
          <a:p>
            <a:pPr marL="190500" indent="0" algn="ctr"/>
            <a:r>
              <a:rPr lang="en-US" sz="1400" dirty="0" smtClean="0">
                <a:hlinkClick r:id="rId3"/>
              </a:rPr>
              <a:t>http://www.arduino.cc</a:t>
            </a:r>
            <a:endParaRPr lang="en-US" sz="1400" dirty="0" smtClean="0"/>
          </a:p>
          <a:p>
            <a:pPr marL="190500" indent="0" algn="ctr"/>
            <a:r>
              <a:rPr lang="en-US" sz="1400" dirty="0" smtClean="0">
                <a:hlinkClick r:id="rId4"/>
              </a:rPr>
              <a:t>http://www.raspberrypi.org</a:t>
            </a:r>
            <a:endParaRPr lang="en-US" sz="1400" dirty="0" smtClean="0"/>
          </a:p>
          <a:p>
            <a:pPr marL="190500" indent="0" algn="ctr"/>
            <a:r>
              <a:rPr lang="en-US" sz="1400" dirty="0" smtClean="0">
                <a:hlinkClick r:id="rId5"/>
              </a:rPr>
              <a:t>http://www.beagleboard.org</a:t>
            </a:r>
            <a:endParaRPr lang="en-US" sz="1400" dirty="0" smtClean="0"/>
          </a:p>
          <a:p>
            <a:pPr marL="190500" indent="0" algn="ctr"/>
            <a:r>
              <a:rPr lang="en-US" sz="1400" dirty="0" smtClean="0">
                <a:hlinkClick r:id="rId6"/>
              </a:rPr>
              <a:t>http://webpy.org</a:t>
            </a:r>
            <a:endParaRPr lang="en-US" sz="1400" dirty="0" smtClean="0"/>
          </a:p>
          <a:p>
            <a:pPr marL="190500" indent="0" algn="ctr"/>
            <a:r>
              <a:rPr lang="en-US" sz="1400" dirty="0" smtClean="0"/>
              <a:t>LM2596 Switching Regulator (eBay)</a:t>
            </a:r>
          </a:p>
          <a:p>
            <a:pPr marL="190500" indent="0" algn="ctr"/>
            <a:r>
              <a:rPr lang="en-US" sz="1400" dirty="0" smtClean="0">
                <a:hlinkClick r:id="rId7"/>
              </a:rPr>
              <a:t>http://www.sparkfun.com</a:t>
            </a:r>
            <a:endParaRPr lang="en-US" sz="1400" dirty="0" smtClean="0"/>
          </a:p>
          <a:p>
            <a:pPr marL="190500" indent="0" algn="ctr"/>
            <a:r>
              <a:rPr lang="en-US" sz="1400" dirty="0" smtClean="0">
                <a:hlinkClick r:id="rId8"/>
              </a:rPr>
              <a:t>http://www.adafruit.com</a:t>
            </a:r>
            <a:endParaRPr lang="en-US" sz="1400" dirty="0" smtClean="0"/>
          </a:p>
          <a:p>
            <a:pPr marL="190500" indent="0" algn="ctr"/>
            <a:endParaRPr lang="en-US" sz="1400" dirty="0"/>
          </a:p>
        </p:txBody>
      </p: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sz="3600" dirty="0" smtClean="0"/>
              <a:t>Thanks!</a:t>
            </a:r>
            <a:endParaRPr lang="en" sz="3600" dirty="0"/>
          </a:p>
        </p:txBody>
      </p:sp>
      <p:sp>
        <p:nvSpPr>
          <p:cNvPr id="4" name="Shape 25"/>
          <p:cNvSpPr txBox="1"/>
          <p:nvPr/>
        </p:nvSpPr>
        <p:spPr>
          <a:xfrm>
            <a:off x="457200" y="3921782"/>
            <a:ext cx="4383351" cy="8056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dirty="0">
                <a:solidFill>
                  <a:schemeClr val="dk2"/>
                </a:solidFill>
              </a:rPr>
              <a:t>Jay </a:t>
            </a:r>
            <a:r>
              <a:rPr lang="en" dirty="0" smtClean="0">
                <a:solidFill>
                  <a:schemeClr val="dk2"/>
                </a:solidFill>
              </a:rPr>
              <a:t>Dellinger</a:t>
            </a:r>
            <a:endParaRPr lang="en-US" dirty="0" smtClean="0">
              <a:solidFill>
                <a:schemeClr val="dk2"/>
              </a:solidFill>
            </a:endParaRPr>
          </a:p>
          <a:p>
            <a:pPr lvl="0"/>
            <a:r>
              <a:rPr lang="en-US" dirty="0" err="1" smtClean="0">
                <a:solidFill>
                  <a:schemeClr val="dk2"/>
                </a:solidFill>
              </a:rPr>
              <a:t>google.com/+JayDellinger</a:t>
            </a:r>
            <a:endParaRPr lang="en" dirty="0">
              <a:solidFill>
                <a:schemeClr val="dk2"/>
              </a:solidFill>
            </a:endParaRPr>
          </a:p>
          <a:p>
            <a:pPr>
              <a:buNone/>
            </a:pPr>
            <a:r>
              <a:rPr lang="en-US" dirty="0" smtClean="0">
                <a:solidFill>
                  <a:schemeClr val="dk2"/>
                </a:solidFill>
              </a:rPr>
              <a:t>@</a:t>
            </a:r>
            <a:r>
              <a:rPr lang="en" dirty="0" smtClean="0">
                <a:solidFill>
                  <a:schemeClr val="dk2"/>
                </a:solidFill>
              </a:rPr>
              <a:t>DellingerTech</a:t>
            </a:r>
            <a:endParaRPr lang="en-US" dirty="0" smtClean="0">
              <a:solidFill>
                <a:schemeClr val="dk2"/>
              </a:solidFill>
            </a:endParaRPr>
          </a:p>
          <a:p>
            <a:pPr>
              <a:buNone/>
            </a:pPr>
            <a:r>
              <a:rPr lang="en-US" dirty="0" err="1">
                <a:solidFill>
                  <a:schemeClr val="dk2"/>
                </a:solidFill>
              </a:rPr>
              <a:t>g</a:t>
            </a:r>
            <a:r>
              <a:rPr lang="en-US" dirty="0" err="1" smtClean="0">
                <a:solidFill>
                  <a:schemeClr val="dk2"/>
                </a:solidFill>
              </a:rPr>
              <a:t>ithub.com</a:t>
            </a:r>
            <a:r>
              <a:rPr lang="en-US" dirty="0" smtClean="0">
                <a:solidFill>
                  <a:schemeClr val="dk2"/>
                </a:solidFill>
              </a:rPr>
              <a:t>/</a:t>
            </a:r>
            <a:r>
              <a:rPr lang="en-US" dirty="0" err="1" smtClean="0">
                <a:solidFill>
                  <a:schemeClr val="dk2"/>
                </a:solidFill>
              </a:rPr>
              <a:t>jdellinger</a:t>
            </a:r>
            <a:endParaRPr lang="en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60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lang="en-US" sz="1800" dirty="0" smtClean="0"/>
          </a:p>
          <a:p>
            <a:endParaRPr lang="en-US" sz="1800" dirty="0" smtClean="0"/>
          </a:p>
          <a:p>
            <a:r>
              <a:rPr lang="en-US" sz="2000" b="1" dirty="0" smtClean="0"/>
              <a:t>Android</a:t>
            </a:r>
          </a:p>
          <a:p>
            <a:r>
              <a:rPr lang="en-US" sz="1800" i="1" dirty="0" smtClean="0"/>
              <a:t>“A mobile robot usually with a human form.”</a:t>
            </a:r>
          </a:p>
          <a:p>
            <a:pPr algn="r"/>
            <a:endParaRPr lang="en-US" sz="1000" i="1" dirty="0" smtClean="0"/>
          </a:p>
          <a:p>
            <a:pPr algn="r"/>
            <a:endParaRPr lang="en-US" sz="1000" i="1" dirty="0"/>
          </a:p>
          <a:p>
            <a:pPr algn="r"/>
            <a:endParaRPr lang="en-US" sz="1000" i="1" dirty="0" smtClean="0"/>
          </a:p>
          <a:p>
            <a:pPr algn="r"/>
            <a:endParaRPr lang="en-US" sz="1000" i="1" dirty="0"/>
          </a:p>
          <a:p>
            <a:pPr algn="r"/>
            <a:endParaRPr lang="en-US" sz="1000" i="1" dirty="0" smtClean="0"/>
          </a:p>
          <a:p>
            <a:pPr algn="r"/>
            <a:r>
              <a:rPr lang="en-US" sz="1000" i="1" dirty="0" smtClean="0"/>
              <a:t>-Merriam-Webster</a:t>
            </a:r>
            <a:endParaRPr lang="en-US" sz="1000" i="1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General Robotics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0867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4146425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Toys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Animatronics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Lego </a:t>
            </a:r>
            <a:r>
              <a:rPr lang="en-US" sz="1200" dirty="0" err="1" smtClean="0"/>
              <a:t>Mindstorms</a:t>
            </a:r>
            <a:endParaRPr lang="en-US" sz="1200" dirty="0" smtClean="0"/>
          </a:p>
          <a:p>
            <a:pPr marL="876300" lvl="1" indent="-285750">
              <a:buFont typeface="Arial"/>
              <a:buChar char="•"/>
            </a:pPr>
            <a:r>
              <a:rPr lang="en-US" sz="1200" dirty="0" err="1" smtClean="0"/>
              <a:t>Sphero</a:t>
            </a:r>
            <a:endParaRPr lang="en-US" sz="1200" dirty="0" smtClean="0"/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Home Automation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Climate Control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Roomba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Manufacturing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Assembly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Quality Control</a:t>
            </a:r>
          </a:p>
          <a:p>
            <a:endParaRPr lang="en-US" sz="18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Robots Among Us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76250" indent="-285750">
              <a:buFont typeface="Arial"/>
              <a:buChar char="•"/>
            </a:pPr>
            <a:r>
              <a:rPr lang="en-US" sz="1800" dirty="0" smtClean="0"/>
              <a:t>Automotive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Vehicles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Traffic Signals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Military &amp; Police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Bomb disposal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Drone aircraft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Others…</a:t>
            </a:r>
          </a:p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smtClean="0"/>
              <a:t>You will find plenty of robots around you every day</a:t>
            </a:r>
          </a:p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73822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553545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Space probes and Planetary Exploration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Amazon Drone Delivery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FAA regulations ~2015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Google Driverless Vehicles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Google Robotics Acquisitions</a:t>
            </a:r>
          </a:p>
          <a:p>
            <a:pPr marL="876300" lvl="1" indent="-285750">
              <a:buFont typeface="Arial"/>
              <a:buChar char="•"/>
            </a:pPr>
            <a:r>
              <a:rPr lang="en-US" sz="1200" dirty="0" smtClean="0"/>
              <a:t>8 robotics companies</a:t>
            </a:r>
            <a:endParaRPr lang="en-US" sz="600" dirty="0" smtClean="0"/>
          </a:p>
          <a:p>
            <a:endParaRPr lang="en-US" sz="18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Robots In the News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82439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3977758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76250" indent="-285750">
              <a:buFont typeface="Arial"/>
              <a:buChar char="•"/>
            </a:pPr>
            <a:r>
              <a:rPr lang="en-US" sz="1800" dirty="0" smtClean="0"/>
              <a:t>Star Wars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Transformers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Robocop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Wall-E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I, Robot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Terminator</a:t>
            </a:r>
          </a:p>
          <a:p>
            <a:pPr marL="476250" indent="-285750">
              <a:buFont typeface="Arial"/>
              <a:buChar char="•"/>
            </a:pPr>
            <a:r>
              <a:rPr lang="en-US" sz="1800" dirty="0" smtClean="0"/>
              <a:t>Etc., Etc., Etc…</a:t>
            </a:r>
          </a:p>
          <a:p>
            <a:pPr marL="476250" indent="-285750">
              <a:buFont typeface="Arial"/>
              <a:buChar char="•"/>
            </a:pPr>
            <a:endParaRPr lang="en-US" sz="600" dirty="0" smtClean="0"/>
          </a:p>
          <a:p>
            <a:endParaRPr lang="en-US" sz="18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Robots In Fiction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 smtClean="0"/>
              <a:t>Ubiquitous in our entertainment which feeds general expectations…for better or worse.</a:t>
            </a:r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27474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97499"/>
            <a:ext cx="8229600" cy="301083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33400" indent="-342900">
              <a:buFont typeface="+mj-lt"/>
              <a:buAutoNum type="arabicPeriod"/>
            </a:pPr>
            <a:r>
              <a:rPr lang="en-US" sz="1800" dirty="0" smtClean="0"/>
              <a:t>A robot may not injure a human being or, through inaction, allow a human being come to harm.</a:t>
            </a:r>
          </a:p>
          <a:p>
            <a:pPr marL="533400" indent="-342900">
              <a:buFont typeface="+mj-lt"/>
              <a:buAutoNum type="arabicPeriod"/>
            </a:pPr>
            <a:r>
              <a:rPr lang="en-US" sz="1800" dirty="0" smtClean="0"/>
              <a:t>A robot must obey the orders given to it by human beings, except where such orders would conflict with the first law.</a:t>
            </a:r>
          </a:p>
          <a:p>
            <a:pPr marL="533400" indent="-342900">
              <a:buFont typeface="+mj-lt"/>
              <a:buAutoNum type="arabicPeriod"/>
            </a:pPr>
            <a:r>
              <a:rPr lang="en-US" sz="1800" dirty="0" smtClean="0"/>
              <a:t>A robot must protect its own existence as long as such protection does not conflict with the first or second law.</a:t>
            </a:r>
          </a:p>
          <a:p>
            <a:pPr marL="476250" indent="-285750">
              <a:buFont typeface="Arial"/>
              <a:buChar char="•"/>
            </a:pPr>
            <a:endParaRPr lang="en-US" sz="600" dirty="0" smtClean="0"/>
          </a:p>
          <a:p>
            <a:endParaRPr lang="en-US" sz="1800" dirty="0" smtClean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-US" dirty="0" smtClean="0"/>
              <a:t>Three Laws of Robotics</a:t>
            </a:r>
            <a:endParaRPr lang="en" dirty="0"/>
          </a:p>
        </p:txBody>
      </p:sp>
      <p:sp>
        <p:nvSpPr>
          <p:cNvPr id="5" name="Shape 37"/>
          <p:cNvSpPr txBox="1">
            <a:spLocks/>
          </p:cNvSpPr>
          <p:nvPr/>
        </p:nvSpPr>
        <p:spPr>
          <a:xfrm>
            <a:off x="4759457" y="1597499"/>
            <a:ext cx="4146425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6" name="Shape 37"/>
          <p:cNvSpPr txBox="1">
            <a:spLocks/>
          </p:cNvSpPr>
          <p:nvPr/>
        </p:nvSpPr>
        <p:spPr>
          <a:xfrm>
            <a:off x="457200" y="1063379"/>
            <a:ext cx="6676435" cy="524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None/>
              <a:defRPr sz="30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marR="0" indent="-1333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indent="-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ct val="100000"/>
              <a:buNone/>
              <a:defRPr sz="2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indent="-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00000"/>
              <a:buNone/>
              <a:defRPr sz="18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18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5863669" y="4608334"/>
            <a:ext cx="25597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i="1" dirty="0" smtClean="0"/>
              <a:t>- Isaac Asimov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117230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 xmlns:mv="urn:schemas-microsoft-com:mac:vml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p"/>
    </p:bld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3753</TotalTime>
  <Words>3152</Words>
  <Application>Microsoft Macintosh PowerPoint</Application>
  <PresentationFormat>On-screen Show (16:9)</PresentationFormat>
  <Paragraphs>596</Paragraphs>
  <Slides>47</Slides>
  <Notes>47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light-gradient</vt:lpstr>
      <vt:lpstr>Android and Robotics</vt:lpstr>
      <vt:lpstr>A Bit About Me</vt:lpstr>
      <vt:lpstr>Agenda</vt:lpstr>
      <vt:lpstr>General Robotics</vt:lpstr>
      <vt:lpstr>General Robotics</vt:lpstr>
      <vt:lpstr>Robots Among Us</vt:lpstr>
      <vt:lpstr>Robots In the News</vt:lpstr>
      <vt:lpstr>Robots In Fiction</vt:lpstr>
      <vt:lpstr>Three Laws of Robotics</vt:lpstr>
      <vt:lpstr>Android as Robotics Platform</vt:lpstr>
      <vt:lpstr>Robotics vs Software Concepts</vt:lpstr>
      <vt:lpstr>Innovation Day</vt:lpstr>
      <vt:lpstr>Prototype Development</vt:lpstr>
      <vt:lpstr>Rover Chassis</vt:lpstr>
      <vt:lpstr>Controlling motors</vt:lpstr>
      <vt:lpstr>Providing video</vt:lpstr>
      <vt:lpstr>Android Controller</vt:lpstr>
      <vt:lpstr>Let’s Get Started</vt:lpstr>
      <vt:lpstr>Arduino UNO</vt:lpstr>
      <vt:lpstr>Programming Arduino</vt:lpstr>
      <vt:lpstr>Programming Arduino</vt:lpstr>
      <vt:lpstr>Programming Arduino</vt:lpstr>
      <vt:lpstr>Programming Arduino</vt:lpstr>
      <vt:lpstr>Programming Arduino</vt:lpstr>
      <vt:lpstr>Programming Arduino</vt:lpstr>
      <vt:lpstr>Programming Arduino</vt:lpstr>
      <vt:lpstr>Programming Arduino</vt:lpstr>
      <vt:lpstr>Raspberry Pi</vt:lpstr>
      <vt:lpstr>Raspberry Pi</vt:lpstr>
      <vt:lpstr>Programming Raspberry Pi</vt:lpstr>
      <vt:lpstr>Programming Raspberry Pi</vt:lpstr>
      <vt:lpstr>Programming Raspberry Pi</vt:lpstr>
      <vt:lpstr>Programming Raspberry Pi</vt:lpstr>
      <vt:lpstr>Programming Raspberry Pi</vt:lpstr>
      <vt:lpstr>Updating Arduino</vt:lpstr>
      <vt:lpstr>Updating Arduino</vt:lpstr>
      <vt:lpstr>Raspberry Pi WiFi</vt:lpstr>
      <vt:lpstr>Raspberry Pi Camera</vt:lpstr>
      <vt:lpstr>Android Controller</vt:lpstr>
      <vt:lpstr>RoverManager.java</vt:lpstr>
      <vt:lpstr>RoverManager.java</vt:lpstr>
      <vt:lpstr>RoverManager.java</vt:lpstr>
      <vt:lpstr>MainActivity.java</vt:lpstr>
      <vt:lpstr>MainActivity.java</vt:lpstr>
      <vt:lpstr>Prototype State and Future</vt:lpstr>
      <vt:lpstr>Wrap Up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Are Here!</dc:title>
  <cp:lastModifiedBy>Jay Dellinger</cp:lastModifiedBy>
  <cp:revision>124</cp:revision>
  <dcterms:created xsi:type="dcterms:W3CDTF">2013-11-14T00:12:21Z</dcterms:created>
  <dcterms:modified xsi:type="dcterms:W3CDTF">2014-05-30T13:28:58Z</dcterms:modified>
</cp:coreProperties>
</file>